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70" r:id="rId7"/>
    <p:sldId id="269" r:id="rId8"/>
    <p:sldId id="272" r:id="rId9"/>
    <p:sldId id="260" r:id="rId10"/>
    <p:sldId id="274" r:id="rId11"/>
    <p:sldId id="275" r:id="rId12"/>
    <p:sldId id="262" r:id="rId13"/>
    <p:sldId id="276" r:id="rId14"/>
    <p:sldId id="277" r:id="rId15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ő Szabolcs" initials="SS" lastIdx="1" clrIdx="0">
    <p:extLst>
      <p:ext uri="{19B8F6BF-5375-455C-9EA6-DF929625EA0E}">
        <p15:presenceInfo xmlns:p15="http://schemas.microsoft.com/office/powerpoint/2012/main" userId="S-1-5-21-3543451335-437395537-2187913830-13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783" autoAdjust="0"/>
  </p:normalViewPr>
  <p:slideViewPr>
    <p:cSldViewPr snapToGrid="0" showGuides="1">
      <p:cViewPr varScale="1">
        <p:scale>
          <a:sx n="117" d="100"/>
          <a:sy n="117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ronymfinder.com/Bloodstock-Research-Information-Services-(BRIS)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utóbbi években megnövekedett a tagállami céginformációkhoz való uniós szintű hozzáférés iránti igény. </a:t>
            </a:r>
          </a:p>
          <a:p>
            <a:r>
              <a:rPr lang="hu-HU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vállalatokról szóló hivatalos információk azonban nem mindig érhetők el könnyen határokon átnyúlóan.</a:t>
            </a:r>
          </a:p>
          <a:p>
            <a:endParaRPr lang="hu-HU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központi nyilvántartások, a kereskedelmi nyilvántartások és a cégjegyzékek összekapcsolására szolgáló rendszernek, azaz a Business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Interconnection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(röviden BRIS) a bevezetésére kerül sor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RIS - Bloodstock Research Information Servi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Acronym</a:t>
            </a:r>
            <a:r>
              <a:rPr lang="hu-H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RIS - Bloodstock Research Information Servi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RIS - Bloodstock Research Information Servi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finder</a:t>
            </a:r>
            <a:r>
              <a:rPr lang="hu-H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RIS - Bloodstock Research Information Servi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r>
              <a:rPr lang="hu-H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RIS - Bloodstock Research Information Servi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</a:t>
            </a:r>
            <a:r>
              <a:rPr lang="hu-HU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orvosi értelemben</a:t>
            </a:r>
            <a:r>
              <a:rPr lang="hu-H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u-HU" dirty="0" err="1">
                <a:effectLst/>
              </a:rPr>
              <a:t>Bloodstock</a:t>
            </a:r>
            <a:r>
              <a:rPr lang="hu-HU" dirty="0">
                <a:effectLst/>
              </a:rPr>
              <a:t> Research </a:t>
            </a:r>
            <a:r>
              <a:rPr lang="hu-HU" dirty="0" err="1">
                <a:effectLst/>
              </a:rPr>
              <a:t>Information</a:t>
            </a:r>
            <a:r>
              <a:rPr lang="hu-HU" dirty="0">
                <a:effectLst/>
              </a:rPr>
              <a:t> </a:t>
            </a:r>
            <a:r>
              <a:rPr lang="hu-HU" dirty="0" err="1">
                <a:effectLst/>
              </a:rPr>
              <a:t>Services</a:t>
            </a:r>
            <a:r>
              <a:rPr lang="hu-HU" dirty="0">
                <a:effectLst/>
              </a:rPr>
              <a:t> ; </a:t>
            </a:r>
          </a:p>
          <a:p>
            <a:r>
              <a:rPr lang="hu-HU" dirty="0">
                <a:effectLst/>
              </a:rPr>
              <a:t>	Franciaországban: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Banana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(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Biodiversity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International;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Montpellier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France)</a:t>
            </a:r>
          </a:p>
          <a:p>
            <a:r>
              <a:rPr lang="hu-HU" dirty="0"/>
              <a:t>CEF: pénzügyben: </a:t>
            </a:r>
            <a:r>
              <a:rPr lang="hu-HU" dirty="0" err="1"/>
              <a:t>closed</a:t>
            </a:r>
            <a:r>
              <a:rPr lang="hu-HU" dirty="0"/>
              <a:t> end </a:t>
            </a:r>
            <a:r>
              <a:rPr lang="hu-HU" dirty="0" err="1"/>
              <a:t>fund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266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480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 platform az e-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Justice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honlapon (portálon) keresztül biztosítja az egyes tagállami nyilvántartásokban tárolt adatokhoz való hozzáférés lehetőségét.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80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bevezetett új BRIS nyilvántartás két célt valósít meg. 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Egyrészt biztosítani kívánja, hogy az egyes tagállami nyilvántartásokból bárki információhoz jusson. (nyilvánosság)</a:t>
            </a:r>
          </a:p>
          <a:p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BRIS nyilvántartás másik célja, hogy az egyes tagállami nyilvántartások egymásnak adatot adjanak át annak érdekében, hogy a határokon átnyúló jelentőségű változásokról (határokon átnyúló egyesülések, nyilvántartásból való törlés, leányvállalati közzététel) az érintett tagállami nyilvántartások időben értesüljenek és meg tudják kezdeni a szükséges eljárásokat.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32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8" name="Téglalap 7"/>
          <p:cNvSpPr/>
          <p:nvPr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975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892" y="1936062"/>
            <a:ext cx="4924839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892" y="4155752"/>
            <a:ext cx="4924839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pic>
        <p:nvPicPr>
          <p:cNvPr id="19" name="Kép 2" descr="levelpapir_fejlec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0"/>
            <a:ext cx="5953498" cy="1116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36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9" name="Téglalap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10" name="Téglalap 9"/>
          <p:cNvSpPr/>
          <p:nvPr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églalap 10"/>
          <p:cNvSpPr/>
          <p:nvPr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0011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A602F08-9409-40DF-93AA-9A75F79E2629}" type="datetime1">
              <a:rPr lang="hu-HU" smtClean="0"/>
              <a:t>2018.10.17.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965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SRZwoAczCc&amp;list=PLUaYhiDNk1PUyMPezr86V6MxL-mx3mtSn&amp;index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n6KbBOd-WUY&amp;list=PLUaYhiDNk1PUyMPezr86V6MxL-mx3mtSn&amp;index=2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audio" Target="../media/audio1.wav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orentin.vefblog.net/" TargetMode="External"/><Relationship Id="rId5" Type="http://schemas.openxmlformats.org/officeDocument/2006/relationships/hyperlink" Target="https://e-justice.europa.eu/content_find_a_company-489-en.do?clang=en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-justice.europa.eu/content_find_a_company-489-en.do?clang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c.europa.eu/inea/en/connecting-europe-facility/cef-telecom/apply-funding/2017-cef-telecom-call-bris-cef-tc-2017-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0629" y="1484638"/>
            <a:ext cx="4060791" cy="378270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700" dirty="0">
                <a:solidFill>
                  <a:schemeClr val="tx1"/>
                </a:solidFill>
              </a:rPr>
              <a:t>A CEF BRIS Projekt</a:t>
            </a:r>
            <a:br>
              <a:rPr lang="hu-HU" sz="3600" dirty="0"/>
            </a:br>
            <a:br>
              <a:rPr lang="hu-HU" sz="3600" dirty="0"/>
            </a:br>
            <a:r>
              <a:rPr lang="hu-HU" sz="2700" dirty="0"/>
              <a:t>A kezdetektől </a:t>
            </a:r>
            <a:br>
              <a:rPr lang="hu-HU" sz="2700" dirty="0"/>
            </a:br>
            <a:r>
              <a:rPr lang="hu-HU" sz="2700" dirty="0"/>
              <a:t>a megvalósításig</a:t>
            </a:r>
            <a:br>
              <a:rPr lang="hu-HU" sz="1800" dirty="0"/>
            </a:br>
            <a:endParaRPr lang="en-US" sz="1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351223" y="6243127"/>
            <a:ext cx="1840777" cy="379643"/>
          </a:xfrm>
        </p:spPr>
        <p:txBody>
          <a:bodyPr>
            <a:normAutofit/>
          </a:bodyPr>
          <a:lstStyle/>
          <a:p>
            <a:pPr algn="ctr"/>
            <a:r>
              <a:rPr lang="en-US" sz="16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201</a:t>
            </a:r>
            <a:r>
              <a:rPr lang="hu-HU" sz="16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8</a:t>
            </a:r>
            <a:r>
              <a:rPr lang="en-US" sz="16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hu-HU" sz="16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10</a:t>
            </a:r>
            <a:r>
              <a:rPr lang="en-US" sz="16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hu-HU" sz="16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19</a:t>
            </a:r>
            <a:r>
              <a:rPr lang="en-US" dirty="0"/>
              <a:t>.</a:t>
            </a:r>
            <a:endParaRPr lang="hu-HU" dirty="0"/>
          </a:p>
          <a:p>
            <a:pPr algn="ctr"/>
            <a:endParaRPr lang="hu-HU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65" y="1297666"/>
            <a:ext cx="7853035" cy="4417332"/>
          </a:xfr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1CECDAC-ADBA-4CC8-8516-EB64D90C771D}"/>
              </a:ext>
            </a:extLst>
          </p:cNvPr>
          <p:cNvSpPr txBox="1"/>
          <p:nvPr/>
        </p:nvSpPr>
        <p:spPr>
          <a:xfrm>
            <a:off x="1128273" y="5932093"/>
            <a:ext cx="2065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cap="all" dirty="0">
                <a:solidFill>
                  <a:schemeClr val="accent1">
                    <a:lumMod val="75000"/>
                  </a:schemeClr>
                </a:solidFill>
              </a:rPr>
              <a:t>Sebő Szabolcs</a:t>
            </a:r>
          </a:p>
          <a:p>
            <a:pPr algn="ctr"/>
            <a:r>
              <a:rPr lang="hu-HU" sz="16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IT Fejlesztés</a:t>
            </a:r>
            <a:endParaRPr lang="en-US" sz="1600" b="1" cap="all" dirty="0">
              <a:solidFill>
                <a:schemeClr val="accent1"/>
              </a:solidFill>
              <a:effectLst>
                <a:outerShdw blurRad="38100" dist="25400" dir="18900000" algn="bl" rotWithShape="0">
                  <a:schemeClr val="bg1">
                    <a:alpha val="8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338AD34-5899-445B-B091-8C08782E4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8"/>
            <a:ext cx="5124993" cy="132870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1F607A4-EBDE-4E0C-9015-CE3E50933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02" y="0"/>
            <a:ext cx="1832198" cy="1270629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69F43743-1CDE-4FE6-9853-CBDE3D62A9B1}"/>
              </a:ext>
            </a:extLst>
          </p:cNvPr>
          <p:cNvCxnSpPr/>
          <p:nvPr/>
        </p:nvCxnSpPr>
        <p:spPr>
          <a:xfrm>
            <a:off x="0" y="5775286"/>
            <a:ext cx="12192000" cy="0"/>
          </a:xfrm>
          <a:prstGeom prst="line">
            <a:avLst/>
          </a:prstGeom>
          <a:ln w="101600"/>
          <a:effectLst>
            <a:outerShdw blurRad="50800" dist="50800" dir="5400000" sx="12000" sy="12000" algn="ctr" rotWithShape="0">
              <a:srgbClr val="A85229"/>
            </a:outerShdw>
          </a:effectLst>
          <a:scene3d>
            <a:camera prst="orthographicFront"/>
            <a:lightRig rig="threePt" dir="t"/>
          </a:scene3d>
          <a:sp3d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5E187F-A2A9-41C5-856E-E643A007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/>
            <a:r>
              <a:rPr lang="hu-HU" dirty="0"/>
              <a:t>Az e-</a:t>
            </a:r>
            <a:r>
              <a:rPr lang="hu-HU" dirty="0" err="1"/>
              <a:t>justice</a:t>
            </a:r>
            <a:r>
              <a:rPr lang="hu-HU" dirty="0"/>
              <a:t> portál és BRIS hibabejelentés bemutatása - videók</a:t>
            </a:r>
          </a:p>
        </p:txBody>
      </p:sp>
      <p:pic>
        <p:nvPicPr>
          <p:cNvPr id="7" name="Tartalom helye 6">
            <a:hlinkClick r:id="rId2"/>
            <a:extLst>
              <a:ext uri="{FF2B5EF4-FFF2-40B4-BE49-F238E27FC236}">
                <a16:creationId xmlns:a16="http://schemas.microsoft.com/office/drawing/2014/main" id="{5D1ABF65-5ECA-498A-80F5-ADD3B358F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899" y="1285324"/>
            <a:ext cx="4407877" cy="2479431"/>
          </a:xfrm>
          <a:prstGeom prst="rect">
            <a:avLst/>
          </a:prstGeo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85F725F-4D92-472C-BD80-8E577BB7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C2DFA1-E4A2-4587-8782-696AFDBD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ADD27B-9A2C-488D-A9EB-FCCFF8D9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10</a:t>
            </a:fld>
            <a:endParaRPr lang="hu-HU"/>
          </a:p>
        </p:txBody>
      </p:sp>
      <p:pic>
        <p:nvPicPr>
          <p:cNvPr id="8" name="Kép 7">
            <a:hlinkClick r:id="rId4"/>
            <a:extLst>
              <a:ext uri="{FF2B5EF4-FFF2-40B4-BE49-F238E27FC236}">
                <a16:creationId xmlns:a16="http://schemas.microsoft.com/office/drawing/2014/main" id="{C3CC1D1F-A769-4EBA-84CE-DA8C76596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776" y="3764755"/>
            <a:ext cx="4407879" cy="24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8D3A6B-9C82-4C74-BDF3-B0AE19B9A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15366"/>
            <a:ext cx="9601200" cy="41148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hu-HU" sz="3600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hu-HU" sz="60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Köszönöm a figyelmet !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EDD44F1-8174-4E63-857B-079D25DA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DDF19D-AFCF-401C-9B0D-3F30A254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F8B138-C8A8-44FD-9258-72D99C1A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8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98C20C-F178-4E68-8708-F24BCB6B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143000"/>
          </a:xfrm>
        </p:spPr>
        <p:txBody>
          <a:bodyPr/>
          <a:lstStyle/>
          <a:p>
            <a:r>
              <a:rPr lang="hu-HU" dirty="0"/>
              <a:t>Miről is beszélünk ma?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767338-5EC2-406B-84FE-279F4C3F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78080"/>
            <a:ext cx="9601200" cy="4114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+mj-lt"/>
                <a:ea typeface="+mj-ea"/>
                <a:cs typeface="+mj-cs"/>
              </a:rPr>
              <a:t>Milyen rövidítések (</a:t>
            </a:r>
            <a:r>
              <a:rPr lang="hu-HU" sz="2800" dirty="0" err="1">
                <a:latin typeface="+mj-lt"/>
                <a:ea typeface="+mj-ea"/>
                <a:cs typeface="+mj-cs"/>
              </a:rPr>
              <a:t>acronyms</a:t>
            </a:r>
            <a:r>
              <a:rPr lang="hu-HU" sz="2800" dirty="0">
                <a:latin typeface="+mj-lt"/>
                <a:ea typeface="+mj-ea"/>
                <a:cs typeface="+mj-cs"/>
              </a:rPr>
              <a:t>) szerepelnek a projektben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+mj-lt"/>
                <a:ea typeface="+mj-ea"/>
                <a:cs typeface="+mj-cs"/>
              </a:rPr>
              <a:t>Milyen szolgáltatással indult el a BRIS 2017. júniusában?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+mj-lt"/>
                <a:ea typeface="+mj-ea"/>
                <a:cs typeface="+mj-cs"/>
              </a:rPr>
              <a:t>Mi van a szolgáltatások hátterében?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+mj-lt"/>
                <a:ea typeface="+mj-ea"/>
                <a:cs typeface="+mj-cs"/>
              </a:rPr>
              <a:t>Hogy indult el a CEF BRIS projekt?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+mj-lt"/>
                <a:ea typeface="+mj-ea"/>
                <a:cs typeface="+mj-cs"/>
              </a:rPr>
              <a:t>Mi a projekt ütemezése?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+mj-lt"/>
                <a:ea typeface="+mj-ea"/>
                <a:cs typeface="+mj-cs"/>
              </a:rPr>
              <a:t>Melyek a tevékenységei és eredménytermékei?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>
                <a:latin typeface="+mj-lt"/>
                <a:ea typeface="+mj-ea"/>
                <a:cs typeface="+mj-cs"/>
              </a:rPr>
              <a:t>Meglepetés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6B24856-EE72-40C4-B836-125E66C2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E2798-7D79-416C-BB2E-E09419A4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DE5D8A-154E-49B8-93DB-61F6753E3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6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C9190-D6EB-4D03-82A6-D11E520B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8" y="0"/>
            <a:ext cx="9601200" cy="1143000"/>
          </a:xfrm>
        </p:spPr>
        <p:txBody>
          <a:bodyPr/>
          <a:lstStyle/>
          <a:p>
            <a:r>
              <a:rPr lang="hu-HU" dirty="0"/>
              <a:t>BRIS fogalmak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2D50A-4667-4FB6-B054-DAAFD170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7" y="1343970"/>
            <a:ext cx="10812447" cy="4931995"/>
          </a:xfrm>
        </p:spPr>
        <p:txBody>
          <a:bodyPr>
            <a:normAutofit fontScale="70000" lnSpcReduction="20000"/>
          </a:bodyPr>
          <a:lstStyle/>
          <a:p>
            <a:r>
              <a:rPr lang="hu-HU" sz="2800" dirty="0" err="1">
                <a:latin typeface="+mj-lt"/>
                <a:ea typeface="+mj-ea"/>
                <a:cs typeface="+mj-cs"/>
              </a:rPr>
              <a:t>Connecting</a:t>
            </a:r>
            <a:r>
              <a:rPr lang="hu-HU" sz="2800" dirty="0">
                <a:latin typeface="+mj-lt"/>
                <a:ea typeface="+mj-ea"/>
                <a:cs typeface="+mj-cs"/>
              </a:rPr>
              <a:t> Europe </a:t>
            </a:r>
            <a:r>
              <a:rPr lang="hu-HU" sz="2800" dirty="0" err="1">
                <a:latin typeface="+mj-lt"/>
                <a:ea typeface="+mj-ea"/>
                <a:cs typeface="+mj-cs"/>
              </a:rPr>
              <a:t>Facility</a:t>
            </a:r>
            <a:r>
              <a:rPr lang="hu-HU" sz="2800" dirty="0">
                <a:latin typeface="+mj-lt"/>
                <a:ea typeface="+mj-ea"/>
                <a:cs typeface="+mj-cs"/>
              </a:rPr>
              <a:t> (CEF)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Business </a:t>
            </a:r>
            <a:r>
              <a:rPr lang="hu-HU" sz="2800" dirty="0" err="1">
                <a:latin typeface="+mj-lt"/>
                <a:ea typeface="+mj-ea"/>
                <a:cs typeface="+mj-cs"/>
              </a:rPr>
              <a:t>Registers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Interconnection</a:t>
            </a:r>
            <a:r>
              <a:rPr lang="hu-HU" sz="2800" dirty="0">
                <a:latin typeface="+mj-lt"/>
                <a:ea typeface="+mj-ea"/>
                <a:cs typeface="+mj-cs"/>
              </a:rPr>
              <a:t> System (BRIS): E-</a:t>
            </a:r>
            <a:r>
              <a:rPr lang="hu-HU" sz="2800" dirty="0" err="1">
                <a:latin typeface="+mj-lt"/>
                <a:ea typeface="+mj-ea"/>
                <a:cs typeface="+mj-cs"/>
              </a:rPr>
              <a:t>Justice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Portal</a:t>
            </a:r>
            <a:r>
              <a:rPr lang="hu-HU" sz="2800" dirty="0">
                <a:latin typeface="+mj-lt"/>
                <a:ea typeface="+mj-ea"/>
                <a:cs typeface="+mj-cs"/>
              </a:rPr>
              <a:t>; European </a:t>
            </a:r>
            <a:r>
              <a:rPr lang="hu-HU" sz="2800" dirty="0" err="1">
                <a:latin typeface="+mj-lt"/>
                <a:ea typeface="+mj-ea"/>
                <a:cs typeface="+mj-cs"/>
              </a:rPr>
              <a:t>Central</a:t>
            </a:r>
            <a:r>
              <a:rPr lang="hu-HU" sz="2800" dirty="0">
                <a:latin typeface="+mj-lt"/>
                <a:ea typeface="+mj-ea"/>
                <a:cs typeface="+mj-cs"/>
              </a:rPr>
              <a:t> Platform (ECP); Business </a:t>
            </a:r>
            <a:r>
              <a:rPr lang="hu-HU" sz="2800" dirty="0" err="1">
                <a:latin typeface="+mj-lt"/>
                <a:ea typeface="+mj-ea"/>
                <a:cs typeface="+mj-cs"/>
              </a:rPr>
              <a:t>Register</a:t>
            </a:r>
            <a:r>
              <a:rPr lang="hu-HU" sz="2800" dirty="0">
                <a:latin typeface="+mj-lt"/>
                <a:ea typeface="+mj-ea"/>
                <a:cs typeface="+mj-cs"/>
              </a:rPr>
              <a:t> (BR) ; 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Cégnyilvántartó rendszer (OCCR - Országos Cégnyilvántartó és Céginformációs Rendszer ); Cégbíróság; 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BRIS Kommunikációs Modul;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BRIS </a:t>
            </a:r>
            <a:r>
              <a:rPr lang="hu-HU" sz="2800" dirty="0" err="1">
                <a:latin typeface="+mj-lt"/>
                <a:ea typeface="+mj-ea"/>
                <a:cs typeface="+mj-cs"/>
              </a:rPr>
              <a:t>Gateway</a:t>
            </a:r>
            <a:r>
              <a:rPr lang="hu-HU" sz="2800" dirty="0">
                <a:latin typeface="+mj-lt"/>
                <a:ea typeface="+mj-ea"/>
                <a:cs typeface="+mj-cs"/>
              </a:rPr>
              <a:t>; LED (Local </a:t>
            </a:r>
            <a:r>
              <a:rPr lang="hu-HU" sz="2800" dirty="0" err="1">
                <a:latin typeface="+mj-lt"/>
                <a:ea typeface="+mj-ea"/>
                <a:cs typeface="+mj-cs"/>
              </a:rPr>
              <a:t>Entity</a:t>
            </a:r>
            <a:r>
              <a:rPr lang="hu-HU" sz="2800" dirty="0">
                <a:latin typeface="+mj-lt"/>
                <a:ea typeface="+mj-ea"/>
                <a:cs typeface="+mj-cs"/>
              </a:rPr>
              <a:t> Data) adatbázis;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Feliratkozási lista (</a:t>
            </a:r>
            <a:r>
              <a:rPr lang="hu-HU" sz="2800" dirty="0" err="1">
                <a:latin typeface="+mj-lt"/>
                <a:ea typeface="+mj-ea"/>
                <a:cs typeface="+mj-cs"/>
              </a:rPr>
              <a:t>subscription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list</a:t>
            </a:r>
            <a:r>
              <a:rPr lang="hu-HU" sz="2800" dirty="0">
                <a:latin typeface="+mj-lt"/>
                <a:ea typeface="+mj-ea"/>
                <a:cs typeface="+mj-cs"/>
              </a:rPr>
              <a:t>);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National Service </a:t>
            </a:r>
            <a:r>
              <a:rPr lang="hu-HU" sz="2800" dirty="0" err="1">
                <a:latin typeface="+mj-lt"/>
                <a:ea typeface="+mj-ea"/>
                <a:cs typeface="+mj-cs"/>
              </a:rPr>
              <a:t>Desk</a:t>
            </a:r>
            <a:r>
              <a:rPr lang="hu-HU" sz="2800" dirty="0">
                <a:latin typeface="+mj-lt"/>
                <a:ea typeface="+mj-ea"/>
                <a:cs typeface="+mj-cs"/>
              </a:rPr>
              <a:t> (NSD);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National Service Manager (NSM); 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JIRA; </a:t>
            </a:r>
            <a:r>
              <a:rPr lang="hu-HU" sz="2800" dirty="0" err="1">
                <a:latin typeface="+mj-lt"/>
                <a:ea typeface="+mj-ea"/>
                <a:cs typeface="+mj-cs"/>
              </a:rPr>
              <a:t>Redmine</a:t>
            </a:r>
            <a:r>
              <a:rPr lang="hu-HU" sz="2800" dirty="0">
                <a:latin typeface="+mj-lt"/>
                <a:ea typeface="+mj-ea"/>
                <a:cs typeface="+mj-cs"/>
              </a:rPr>
              <a:t>;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EUID; Service-</a:t>
            </a:r>
            <a:r>
              <a:rPr lang="hu-HU" sz="2800" dirty="0" err="1">
                <a:latin typeface="+mj-lt"/>
                <a:ea typeface="+mj-ea"/>
                <a:cs typeface="+mj-cs"/>
              </a:rPr>
              <a:t>level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agreement</a:t>
            </a:r>
            <a:r>
              <a:rPr lang="hu-HU" sz="2800" dirty="0">
                <a:latin typeface="+mj-lt"/>
                <a:ea typeface="+mj-ea"/>
                <a:cs typeface="+mj-cs"/>
              </a:rPr>
              <a:t> (SLA)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F771F7-3E21-49C7-AD10-65D0EB9F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89AB52-3A78-4313-9092-84F2F82A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233D23-4B61-4B35-8D5A-55D2A77C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98684E-7FF1-462A-98C4-933BA101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143000"/>
          </a:xfrm>
        </p:spPr>
        <p:txBody>
          <a:bodyPr/>
          <a:lstStyle/>
          <a:p>
            <a:r>
              <a:rPr lang="hu-HU" dirty="0"/>
              <a:t>Az e-</a:t>
            </a:r>
            <a:r>
              <a:rPr lang="hu-HU" dirty="0" err="1"/>
              <a:t>justice</a:t>
            </a:r>
            <a:r>
              <a:rPr lang="hu-HU" dirty="0"/>
              <a:t> portál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FEB982D1-B312-4900-8DE6-25616D584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8400" y="1828800"/>
            <a:ext cx="7315200" cy="4114800"/>
          </a:xfrm>
          <a:prstGeom prst="rect">
            <a:avLst/>
          </a:prstGeo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DFD5D5-F34E-4423-AD20-A4C22147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E7EE4D-6FB7-4939-98A9-2F256020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02FDA0-7ED7-4F02-AA6D-B2E9ABEC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4</a:t>
            </a:fld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AA653C2-F651-4F4F-ADE4-D6348A9AC949}"/>
              </a:ext>
            </a:extLst>
          </p:cNvPr>
          <p:cNvSpPr/>
          <p:nvPr/>
        </p:nvSpPr>
        <p:spPr>
          <a:xfrm>
            <a:off x="2049422" y="1313885"/>
            <a:ext cx="812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5"/>
              </a:rPr>
              <a:t>https://e-justice.europa.eu/content_find_a_company-489-en.do?clang=en</a:t>
            </a:r>
            <a:r>
              <a:rPr lang="hu-HU" dirty="0"/>
              <a:t>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8E1B0AAB-7175-408D-B9DE-AAA4F7DF1CBE}"/>
              </a:ext>
            </a:extLst>
          </p:cNvPr>
          <p:cNvSpPr txBox="1"/>
          <p:nvPr/>
        </p:nvSpPr>
        <p:spPr>
          <a:xfrm>
            <a:off x="2319945" y="5154731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</a:rPr>
              <a:t>Cím: </a:t>
            </a:r>
            <a:r>
              <a:rPr lang="hu-HU" sz="900" dirty="0">
                <a:solidFill>
                  <a:schemeClr val="bg1"/>
                </a:solidFill>
                <a:hlinkClick r:id="rId6" tooltip="http://florentin.vefblog.ne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Fénykép</a:t>
            </a:r>
            <a:r>
              <a:rPr lang="hu-HU" sz="900" dirty="0">
                <a:solidFill>
                  <a:schemeClr val="bg1"/>
                </a:solidFill>
              </a:rPr>
              <a:t>, készítette: Ismeretlen a készítő, licenc: </a:t>
            </a:r>
            <a:r>
              <a:rPr lang="hu-HU" sz="900" dirty="0">
                <a:solidFill>
                  <a:schemeClr val="bg1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hu-HU" sz="900" dirty="0">
              <a:solidFill>
                <a:schemeClr val="bg1"/>
              </a:solidFill>
            </a:endParaRP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EB29F07A-738A-4CA5-905E-67A91123F5E1}"/>
              </a:ext>
            </a:extLst>
          </p:cNvPr>
          <p:cNvGrpSpPr/>
          <p:nvPr/>
        </p:nvGrpSpPr>
        <p:grpSpPr>
          <a:xfrm>
            <a:off x="1001949" y="1764298"/>
            <a:ext cx="9146869" cy="4510971"/>
            <a:chOff x="1001949" y="1764298"/>
            <a:chExt cx="9146869" cy="4510971"/>
          </a:xfrm>
        </p:grpSpPr>
        <p:sp>
          <p:nvSpPr>
            <p:cNvPr id="9" name="Beszédbuborék: ellipszis 8">
              <a:extLst>
                <a:ext uri="{FF2B5EF4-FFF2-40B4-BE49-F238E27FC236}">
                  <a16:creationId xmlns:a16="http://schemas.microsoft.com/office/drawing/2014/main" id="{2F7B88F4-6889-4404-9B6C-EB3CAC124796}"/>
                </a:ext>
              </a:extLst>
            </p:cNvPr>
            <p:cNvSpPr/>
            <p:nvPr/>
          </p:nvSpPr>
          <p:spPr>
            <a:xfrm>
              <a:off x="1001949" y="1764298"/>
              <a:ext cx="9146869" cy="4510971"/>
            </a:xfrm>
            <a:prstGeom prst="wedgeEllipseCallout">
              <a:avLst>
                <a:gd name="adj1" fmla="val -36689"/>
                <a:gd name="adj2" fmla="val -6512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FIGY</a:t>
              </a:r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F09F8F3F-A070-4B44-9734-677D8E741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086480" y="2607510"/>
              <a:ext cx="3038475" cy="2695575"/>
            </a:xfrm>
            <a:prstGeom prst="rect">
              <a:avLst/>
            </a:prstGeom>
          </p:spPr>
        </p:pic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CD8B2296-F186-4C3B-9EC3-E162162DF67E}"/>
                </a:ext>
              </a:extLst>
            </p:cNvPr>
            <p:cNvSpPr txBox="1"/>
            <p:nvPr/>
          </p:nvSpPr>
          <p:spPr>
            <a:xfrm>
              <a:off x="4855267" y="2753110"/>
              <a:ext cx="499732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Figyelem !!!</a:t>
              </a:r>
            </a:p>
            <a:p>
              <a:pPr algn="ctr"/>
              <a:endParaRPr lang="hu-HU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hu-HU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A portál NEM CSAK cégnyilvántartás kereső !</a:t>
              </a:r>
            </a:p>
            <a:p>
              <a:endParaRPr lang="hu-HU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hu-HU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Elosztó portálként működik. Csak keresőből van még:</a:t>
              </a:r>
            </a:p>
            <a:p>
              <a:pPr marL="285750" indent="-285750" algn="ctr">
                <a:buFontTx/>
                <a:buChar char="-"/>
              </a:pPr>
              <a:r>
                <a:rPr lang="hu-HU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ügyvéd; közjegyző; fordító; igazságügyi szakértő …</a:t>
              </a:r>
            </a:p>
            <a:p>
              <a:pPr marL="285750" indent="-285750" algn="ctr">
                <a:buFontTx/>
                <a:buChar char="-"/>
              </a:pPr>
              <a:r>
                <a:rPr lang="hu-HU" b="1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és még sok-sok más…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1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C9190-D6EB-4D03-82A6-D11E520B9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143000"/>
          </a:xfrm>
        </p:spPr>
        <p:txBody>
          <a:bodyPr/>
          <a:lstStyle/>
          <a:p>
            <a:r>
              <a:rPr lang="hu-HU" dirty="0"/>
              <a:t>BRIS szolgáltatások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2D50A-4667-4FB6-B054-DAAFD170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8" y="1424354"/>
            <a:ext cx="9982200" cy="4931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+mj-lt"/>
                <a:ea typeface="+mj-ea"/>
                <a:cs typeface="+mj-cs"/>
              </a:rPr>
              <a:t>Nyilvános:</a:t>
            </a:r>
          </a:p>
          <a:p>
            <a:r>
              <a:rPr lang="hu-HU" sz="2800" dirty="0">
                <a:latin typeface="+mj-lt"/>
                <a:ea typeface="+mj-ea"/>
                <a:cs typeface="+mj-cs"/>
              </a:rPr>
              <a:t>Kereső szolgáltatás: 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https://e-justice.europa.eu/content_find_a_company-489-en.do?clang=en</a:t>
            </a:r>
            <a:r>
              <a:rPr lang="hu-HU" dirty="0"/>
              <a:t> </a:t>
            </a:r>
            <a:endParaRPr lang="hu-HU" dirty="0">
              <a:latin typeface="+mj-lt"/>
              <a:ea typeface="+mj-ea"/>
              <a:cs typeface="+mj-cs"/>
            </a:endParaRPr>
          </a:p>
          <a:p>
            <a:endParaRPr lang="hu-HU" sz="28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hu-HU" sz="2800" dirty="0">
                <a:latin typeface="+mj-lt"/>
                <a:ea typeface="+mj-ea"/>
                <a:cs typeface="+mj-cs"/>
              </a:rPr>
              <a:t>Nem nyilvános (háttér) szolgáltatások:</a:t>
            </a:r>
          </a:p>
          <a:p>
            <a:pPr>
              <a:buFontTx/>
              <a:buChar char="-"/>
            </a:pPr>
            <a:r>
              <a:rPr lang="hu-HU" sz="2800" dirty="0" err="1">
                <a:latin typeface="+mj-lt"/>
                <a:ea typeface="+mj-ea"/>
                <a:cs typeface="+mj-cs"/>
              </a:rPr>
              <a:t>Cross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border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merger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notification</a:t>
            </a:r>
            <a:r>
              <a:rPr lang="hu-HU" sz="2800" dirty="0">
                <a:latin typeface="+mj-lt"/>
                <a:ea typeface="+mj-ea"/>
                <a:cs typeface="+mj-cs"/>
              </a:rPr>
              <a:t> (cégegyesülések)</a:t>
            </a:r>
          </a:p>
          <a:p>
            <a:pPr>
              <a:buFontTx/>
              <a:buChar char="-"/>
            </a:pPr>
            <a:r>
              <a:rPr lang="hu-HU" sz="2800" dirty="0" err="1">
                <a:latin typeface="+mj-lt"/>
                <a:ea typeface="+mj-ea"/>
                <a:cs typeface="+mj-cs"/>
              </a:rPr>
              <a:t>Branch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disclosure</a:t>
            </a:r>
            <a:r>
              <a:rPr lang="hu-HU" sz="2800" dirty="0">
                <a:latin typeface="+mj-lt"/>
                <a:ea typeface="+mj-ea"/>
                <a:cs typeface="+mj-cs"/>
              </a:rPr>
              <a:t> </a:t>
            </a:r>
            <a:r>
              <a:rPr lang="hu-HU" sz="2800" dirty="0" err="1">
                <a:latin typeface="+mj-lt"/>
                <a:ea typeface="+mj-ea"/>
                <a:cs typeface="+mj-cs"/>
              </a:rPr>
              <a:t>notification</a:t>
            </a:r>
            <a:r>
              <a:rPr lang="hu-HU" sz="2800" dirty="0">
                <a:latin typeface="+mj-lt"/>
                <a:ea typeface="+mj-ea"/>
                <a:cs typeface="+mj-cs"/>
              </a:rPr>
              <a:t> (leányvállalati közzététel)</a:t>
            </a:r>
          </a:p>
          <a:p>
            <a:pPr>
              <a:buFontTx/>
              <a:buChar char="-"/>
            </a:pPr>
            <a:endParaRPr lang="hu-HU" sz="28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hu-HU" sz="2800" dirty="0">
              <a:latin typeface="+mj-lt"/>
              <a:ea typeface="+mj-ea"/>
              <a:cs typeface="+mj-cs"/>
            </a:endParaRPr>
          </a:p>
          <a:p>
            <a:endParaRPr lang="hu-H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F771F7-3E21-49C7-AD10-65D0EB9F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89AB52-3A78-4313-9092-84F2F82A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F233D23-4B61-4B35-8D5A-55D2A77C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87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6CD90C-93EB-4B9F-A8BD-26E1CA62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143000"/>
          </a:xfrm>
        </p:spPr>
        <p:txBody>
          <a:bodyPr/>
          <a:lstStyle/>
          <a:p>
            <a:r>
              <a:rPr lang="hu-HU" dirty="0"/>
              <a:t>A helyi és központi BRIS kapcsolata – Közlönykiadó szerepe</a:t>
            </a:r>
          </a:p>
        </p:txBody>
      </p:sp>
      <p:pic>
        <p:nvPicPr>
          <p:cNvPr id="7" name="Picture 876">
            <a:extLst>
              <a:ext uri="{FF2B5EF4-FFF2-40B4-BE49-F238E27FC236}">
                <a16:creationId xmlns:a16="http://schemas.microsoft.com/office/drawing/2014/main" id="{30F84676-F4B3-47AF-9EA1-BD78FC85DAE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753" y="1556238"/>
            <a:ext cx="9126415" cy="4431324"/>
          </a:xfrm>
          <a:prstGeom prst="rect">
            <a:avLst/>
          </a:prstGeo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981E5F8-D535-49C3-9714-FBAF95B5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185D6EC-2825-4ABB-9655-B39250D9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E99F14-9378-42F5-B25C-9D1A3954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5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A3A3BE-A420-4007-825E-8EDD421D5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15" y="0"/>
            <a:ext cx="8246569" cy="704848"/>
          </a:xfrm>
        </p:spPr>
        <p:txBody>
          <a:bodyPr>
            <a:normAutofit/>
          </a:bodyPr>
          <a:lstStyle/>
          <a:p>
            <a:r>
              <a:rPr lang="hu-HU" dirty="0"/>
              <a:t>Hogyan indult a BRIS CEF projekt ?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9469DC29-E44D-4B22-9633-188A219F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94BB5B-66F1-41D2-B73A-A9E833D3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686293-48CB-4A0E-BB1A-32420A1E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12C652-1F40-48E3-8811-5141E659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7</a:t>
            </a:fld>
            <a:endParaRPr lang="hu-HU"/>
          </a:p>
        </p:txBody>
      </p:sp>
      <p:pic>
        <p:nvPicPr>
          <p:cNvPr id="10" name="Kép 9">
            <a:hlinkClick r:id="rId2"/>
            <a:extLst>
              <a:ext uri="{FF2B5EF4-FFF2-40B4-BE49-F238E27FC236}">
                <a16:creationId xmlns:a16="http://schemas.microsoft.com/office/drawing/2014/main" id="{FA0912F5-8160-47EA-9F99-2F741D52E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9" b="5695"/>
          <a:stretch/>
        </p:blipFill>
        <p:spPr>
          <a:xfrm>
            <a:off x="0" y="781049"/>
            <a:ext cx="12192000" cy="621030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4636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B51070-959C-45A2-BF06-0CB5E939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15" y="-445700"/>
            <a:ext cx="10651252" cy="1143000"/>
          </a:xfrm>
        </p:spPr>
        <p:txBody>
          <a:bodyPr/>
          <a:lstStyle/>
          <a:p>
            <a:r>
              <a:rPr lang="hu-HU" dirty="0"/>
              <a:t>Melyek a tevékenységei és eredménytermékei?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6D05E3-073D-472C-A4C0-D24EE5768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11474BC-F1BF-4F12-B0A2-747ED6A1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5662B6-72FC-4936-B7FF-C72F3BCA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508FC91-46C0-4271-BD81-A9A711CC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8</a:t>
            </a:fld>
            <a:endParaRPr lang="hu-HU"/>
          </a:p>
        </p:txBody>
      </p:sp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C8A9AE21-17ED-4161-BFDC-5A38117B5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639130"/>
              </p:ext>
            </p:extLst>
          </p:nvPr>
        </p:nvGraphicFramePr>
        <p:xfrm>
          <a:off x="915917" y="729514"/>
          <a:ext cx="9980682" cy="5464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944">
                  <a:extLst>
                    <a:ext uri="{9D8B030D-6E8A-4147-A177-3AD203B41FA5}">
                      <a16:colId xmlns:a16="http://schemas.microsoft.com/office/drawing/2014/main" val="2742594323"/>
                    </a:ext>
                  </a:extLst>
                </a:gridCol>
                <a:gridCol w="5900738">
                  <a:extLst>
                    <a:ext uri="{9D8B030D-6E8A-4147-A177-3AD203B41FA5}">
                      <a16:colId xmlns:a16="http://schemas.microsoft.com/office/drawing/2014/main" val="1602737689"/>
                    </a:ext>
                  </a:extLst>
                </a:gridCol>
              </a:tblGrid>
              <a:tr h="404473">
                <a:tc>
                  <a:txBody>
                    <a:bodyPr/>
                    <a:lstStyle/>
                    <a:p>
                      <a:r>
                        <a:rPr lang="hu-HU" dirty="0"/>
                        <a:t>Tevékenységek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Eredménytermékek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86760"/>
                  </a:ext>
                </a:extLst>
              </a:tr>
              <a:tr h="404473">
                <a:tc>
                  <a:txBody>
                    <a:bodyPr/>
                    <a:lstStyle/>
                    <a:p>
                      <a:r>
                        <a:rPr lang="hu-HU" sz="1600" dirty="0"/>
                        <a:t>Adminisztráció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Szerződések; PAD; jelentések; beszámolók; kapcsolattartás Brüsszellel (INEA; CSD; EU fejlesztők); Magyarország képviselete Brüsszelben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191985"/>
                  </a:ext>
                </a:extLst>
              </a:tr>
              <a:tr h="404473">
                <a:tc>
                  <a:txBody>
                    <a:bodyPr/>
                    <a:lstStyle/>
                    <a:p>
                      <a:r>
                        <a:rPr lang="hu-HU" sz="1600" dirty="0"/>
                        <a:t>Minőségbiztosítás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Jelentések; TDL; szakmai kontroll és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42632"/>
                  </a:ext>
                </a:extLst>
              </a:tr>
              <a:tr h="698131">
                <a:tc>
                  <a:txBody>
                    <a:bodyPr/>
                    <a:lstStyle/>
                    <a:p>
                      <a:r>
                        <a:rPr lang="hu-HU" sz="1600" dirty="0"/>
                        <a:t>A nemzeti ügyfélszolgálat továbbfejlesztése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hu-HU" sz="1600" dirty="0"/>
                        <a:t>NSD 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szoftver; Dokumentáció: specifikáció, tesztelési tervek, tesztesetek, forráskód és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third-party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komponensek, fejlesztői dokumentáció, fejlesztői tesztjegyzőkönyv, elfogadási jegyzőkönyv átvételi tesztelésről, telepítési útmutató, telepítési jegyzőkönyv, üzemeltetési kézikönyv, felhasználói kézikönyv, projektzárási dokumentum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510213"/>
                  </a:ext>
                </a:extLst>
              </a:tr>
              <a:tr h="403906">
                <a:tc>
                  <a:txBody>
                    <a:bodyPr/>
                    <a:lstStyle/>
                    <a:p>
                      <a:r>
                        <a:rPr lang="hu-HU" sz="1600" dirty="0"/>
                        <a:t>A cégnyilvántartás optimalizálása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Kiértékelési dokumentum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17186"/>
                  </a:ext>
                </a:extLst>
              </a:tr>
              <a:tr h="404473">
                <a:tc>
                  <a:txBody>
                    <a:bodyPr/>
                    <a:lstStyle/>
                    <a:p>
                      <a:r>
                        <a:rPr lang="hu-HU" sz="1600" dirty="0"/>
                        <a:t>Tesztelés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Tesztelési terv, tesztesetek, jegyzőkönyv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749665"/>
                  </a:ext>
                </a:extLst>
              </a:tr>
              <a:tr h="452461">
                <a:tc>
                  <a:txBody>
                    <a:bodyPr/>
                    <a:lstStyle/>
                    <a:p>
                      <a:r>
                        <a:rPr lang="hu-HU" sz="1600" dirty="0"/>
                        <a:t>A magyar BRIS működésének kialakítása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Szervezeti munkafolyamatok;  eljárás és belső szabályzat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663424"/>
                  </a:ext>
                </a:extLst>
              </a:tr>
              <a:tr h="438538">
                <a:tc>
                  <a:txBody>
                    <a:bodyPr/>
                    <a:lstStyle/>
                    <a:p>
                      <a:r>
                        <a:rPr lang="hu-HU" sz="1600" dirty="0"/>
                        <a:t>A BRIS népszerűsítése Magyarországon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Jelen esemény; sajtóközlemények; oktató videó; brossúra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2691"/>
                  </a:ext>
                </a:extLst>
              </a:tr>
              <a:tr h="404473">
                <a:tc>
                  <a:txBody>
                    <a:bodyPr/>
                    <a:lstStyle/>
                    <a:p>
                      <a:r>
                        <a:rPr lang="hu-HU" sz="1600" dirty="0"/>
                        <a:t>A nemzeti ügyfélszolgálat irányítása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/>
                        <a:t>Nemzeti ügyfélszolgálati rendszer üzemeltetésével és fenntartásával kapcsolatos stratégia; Incidens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2857"/>
                  </a:ext>
                </a:extLst>
              </a:tr>
            </a:tbl>
          </a:graphicData>
        </a:graphic>
      </p:graphicFrame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16CC8F6B-5E62-4698-ADBE-A6F6C6DF15BC}"/>
              </a:ext>
            </a:extLst>
          </p:cNvPr>
          <p:cNvGrpSpPr/>
          <p:nvPr/>
        </p:nvGrpSpPr>
        <p:grpSpPr>
          <a:xfrm>
            <a:off x="4147930" y="761729"/>
            <a:ext cx="2928731" cy="5464883"/>
            <a:chOff x="8035047" y="1770434"/>
            <a:chExt cx="2665379" cy="4493701"/>
          </a:xfrm>
        </p:grpSpPr>
        <p:sp>
          <p:nvSpPr>
            <p:cNvPr id="13" name="Felirat: lefelé mutató nyíllal 12">
              <a:extLst>
                <a:ext uri="{FF2B5EF4-FFF2-40B4-BE49-F238E27FC236}">
                  <a16:creationId xmlns:a16="http://schemas.microsoft.com/office/drawing/2014/main" id="{15B1875A-70A5-40CF-88AB-70DA8399EB2A}"/>
                </a:ext>
              </a:extLst>
            </p:cNvPr>
            <p:cNvSpPr/>
            <p:nvPr/>
          </p:nvSpPr>
          <p:spPr>
            <a:xfrm>
              <a:off x="8035047" y="1770434"/>
              <a:ext cx="2665379" cy="1303506"/>
            </a:xfrm>
            <a:prstGeom prst="downArrow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latin typeface="Arial Black" panose="020B0A04020102020204" pitchFamily="34" charset="0"/>
                </a:rPr>
                <a:t>START: 2018.01.02</a:t>
              </a:r>
              <a:r>
                <a:rPr lang="hu-HU" dirty="0"/>
                <a:t>.</a:t>
              </a:r>
            </a:p>
          </p:txBody>
        </p:sp>
        <p:sp>
          <p:nvSpPr>
            <p:cNvPr id="14" name="Nyíl: szaggatott, jobbra mutató 13">
              <a:extLst>
                <a:ext uri="{FF2B5EF4-FFF2-40B4-BE49-F238E27FC236}">
                  <a16:creationId xmlns:a16="http://schemas.microsoft.com/office/drawing/2014/main" id="{8070F7BE-EC6F-431A-8AE0-DAD044C281B2}"/>
                </a:ext>
              </a:extLst>
            </p:cNvPr>
            <p:cNvSpPr/>
            <p:nvPr/>
          </p:nvSpPr>
          <p:spPr>
            <a:xfrm rot="5400000">
              <a:off x="8340118" y="3388743"/>
              <a:ext cx="2055233" cy="1478605"/>
            </a:xfrm>
            <a:prstGeom prst="striped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hu-HU" b="1" dirty="0">
                  <a:latin typeface="Arial Black" panose="020B0A04020102020204" pitchFamily="34" charset="0"/>
                </a:rPr>
                <a:t>BRIS CEF PROJECT</a:t>
              </a:r>
            </a:p>
          </p:txBody>
        </p:sp>
        <p:sp>
          <p:nvSpPr>
            <p:cNvPr id="15" name="Téglalap: fazettás 14">
              <a:extLst>
                <a:ext uri="{FF2B5EF4-FFF2-40B4-BE49-F238E27FC236}">
                  <a16:creationId xmlns:a16="http://schemas.microsoft.com/office/drawing/2014/main" id="{5F166D2E-5D6C-4106-A97E-F10985B4B07B}"/>
                </a:ext>
              </a:extLst>
            </p:cNvPr>
            <p:cNvSpPr/>
            <p:nvPr/>
          </p:nvSpPr>
          <p:spPr>
            <a:xfrm>
              <a:off x="8035047" y="5182151"/>
              <a:ext cx="2665379" cy="1081984"/>
            </a:xfrm>
            <a:prstGeom prst="bevel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latin typeface="Arial Black" panose="020B0A04020102020204" pitchFamily="34" charset="0"/>
                </a:rPr>
                <a:t>VÉGE: 2018.11.21</a:t>
              </a:r>
              <a:r>
                <a:rPr lang="hu-HU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24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47300D-F26B-4F16-AAF5-FDD441D9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35" y="0"/>
            <a:ext cx="9601200" cy="1143000"/>
          </a:xfrm>
        </p:spPr>
        <p:txBody>
          <a:bodyPr/>
          <a:lstStyle/>
          <a:p>
            <a:r>
              <a:rPr lang="hu-HU" dirty="0"/>
              <a:t>BRIS Service </a:t>
            </a:r>
            <a:r>
              <a:rPr lang="hu-HU" dirty="0" err="1"/>
              <a:t>Desk</a:t>
            </a:r>
            <a:r>
              <a:rPr lang="hu-HU" dirty="0"/>
              <a:t> hálózati felépítése</a:t>
            </a:r>
            <a:br>
              <a:rPr lang="hu-HU" i="1" dirty="0"/>
            </a:br>
            <a:endParaRPr lang="hu-HU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CF8D73FE-AA58-4E1D-915B-69CCAB9F6D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835" y="753626"/>
            <a:ext cx="7911350" cy="520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3442CC-9C29-4CBC-8DFD-282A0EA5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Magyar Közlöny Lap- és Könyvkiadó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ADF019-7FC6-4283-B38F-550A38EE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4ABF-C2BD-496A-AD9E-50A4080979E2}" type="datetime1">
              <a:rPr lang="hu-HU" smtClean="0"/>
              <a:t>2018.10.17.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99B08F-5DA4-443E-B9D5-136DE1A9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hu-HU" smtClean="0"/>
              <a:t>9</a:t>
            </a:fld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D870353-7B22-4357-A873-428BA5BE70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85" y="4044377"/>
            <a:ext cx="1689850" cy="12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i_tema_MKLK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i_tema_MKLK" id="{7CE75B59-ED41-40C4-8B25-47A1D3025D02}" vid="{38F614E4-5874-494F-A960-EA0B28B64B65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kacsoport xmlns="3112b98d-f473-4220-8a28-2bbd0acff8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kt dokumentum" ma:contentTypeID="0x010100E19F9D252209744EB802C2F51138772F0006114A879B27714B9CAB8010E1DC56FB" ma:contentTypeVersion="14" ma:contentTypeDescription="" ma:contentTypeScope="" ma:versionID="23818cb3f794443701723d17e4c16032">
  <xsd:schema xmlns:xsd="http://www.w3.org/2001/XMLSchema" xmlns:xs="http://www.w3.org/2001/XMLSchema" xmlns:p="http://schemas.microsoft.com/office/2006/metadata/properties" xmlns:ns2="3112b98d-f473-4220-8a28-2bbd0acff84e" targetNamespace="http://schemas.microsoft.com/office/2006/metadata/properties" ma:root="true" ma:fieldsID="3b925235e96f616e0c3b0ef4439eae8b" ns2:_="">
    <xsd:import namespace="3112b98d-f473-4220-8a28-2bbd0acff84e"/>
    <xsd:element name="properties">
      <xsd:complexType>
        <xsd:sequence>
          <xsd:element name="documentManagement">
            <xsd:complexType>
              <xsd:all>
                <xsd:element ref="ns2:Munkacsopo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2b98d-f473-4220-8a28-2bbd0acff84e" elementFormDefault="qualified">
    <xsd:import namespace="http://schemas.microsoft.com/office/2006/documentManagement/types"/>
    <xsd:import namespace="http://schemas.microsoft.com/office/infopath/2007/PartnerControls"/>
    <xsd:element name="Munkacsoport" ma:index="8" nillable="true" ma:displayName="Munkacsoport" ma:list="{5b62de06-4c97-4f28-9cb9-4a8dea551406}" ma:internalName="Munkacsoport" ma:showField="MunkacsoportNeveSorszammal" ma:web="3112b98d-f473-4220-8a28-2bbd0acff84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www.w3.org/XML/1998/namespace"/>
    <ds:schemaRef ds:uri="3112b98d-f473-4220-8a28-2bbd0acff84e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0EF675-4DA7-41A1-ACCA-7D793A6FC9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E43803-CDB7-4F71-93A6-7237A1A7B0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2b98d-f473-4220-8a28-2bbd0acff8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5817</TotalTime>
  <Words>628</Words>
  <Application>Microsoft Office PowerPoint</Application>
  <PresentationFormat>Szélesvásznú</PresentationFormat>
  <Paragraphs>120</Paragraphs>
  <Slides>11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Cambria</vt:lpstr>
      <vt:lpstr>Euphemia</vt:lpstr>
      <vt:lpstr>Wingdings</vt:lpstr>
      <vt:lpstr>Prezi_tema_MKLK</vt:lpstr>
      <vt:lpstr>A CEF BRIS Projekt  A kezdetektől  a megvalósításig </vt:lpstr>
      <vt:lpstr>Miről is beszélünk ma?</vt:lpstr>
      <vt:lpstr>BRIS fogalmak</vt:lpstr>
      <vt:lpstr>Az e-justice portál</vt:lpstr>
      <vt:lpstr>BRIS szolgáltatások</vt:lpstr>
      <vt:lpstr>A helyi és központi BRIS kapcsolata – Közlönykiadó szerepe</vt:lpstr>
      <vt:lpstr>Hogyan indult a BRIS CEF projekt ?</vt:lpstr>
      <vt:lpstr>Melyek a tevékenységei és eredménytermékei?</vt:lpstr>
      <vt:lpstr>BRIS Service Desk hálózati felépítése </vt:lpstr>
      <vt:lpstr>Az e-justice portál és BRIS hibabejelentés bemutatása - videók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CEF-TC-2017-1 – BRIS EU-s pályázat elemzése</dc:title>
  <dc:creator>Sebo Szabolcs</dc:creator>
  <cp:lastModifiedBy>B.Tóth Annamária</cp:lastModifiedBy>
  <cp:revision>102</cp:revision>
  <dcterms:created xsi:type="dcterms:W3CDTF">2017-04-27T11:51:07Z</dcterms:created>
  <dcterms:modified xsi:type="dcterms:W3CDTF">2018-10-17T12:56:30Z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0x010100E19F9D252209744EB802C2F51138772F0006114A879B27714B9CAB8010E1DC56FB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